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414" r:id="rId6"/>
    <p:sldId id="442" r:id="rId7"/>
    <p:sldId id="447" r:id="rId8"/>
    <p:sldId id="448" r:id="rId9"/>
    <p:sldId id="436" r:id="rId10"/>
    <p:sldId id="438" r:id="rId11"/>
    <p:sldId id="305" r:id="rId12"/>
  </p:sldIdLst>
  <p:sldSz cx="12192000" cy="6858000"/>
  <p:notesSz cx="12192000" cy="6858000"/>
  <p:custDataLst>
    <p:tags r:id="rId1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6" userDrawn="1">
          <p15:clr>
            <a:srgbClr val="A4A3A4"/>
          </p15:clr>
        </p15:guide>
        <p15:guide id="2" pos="21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61" autoAdjust="0"/>
  </p:normalViewPr>
  <p:slideViewPr>
    <p:cSldViewPr showGuides="1">
      <p:cViewPr varScale="1">
        <p:scale>
          <a:sx n="86" d="100"/>
          <a:sy n="86" d="100"/>
        </p:scale>
        <p:origin x="681" y="80"/>
      </p:cViewPr>
      <p:guideLst>
        <p:guide orient="horz" pos="3026"/>
        <p:guide pos="2148"/>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4.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5.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6.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7.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8.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9.xml"/><Relationship Id="rId11" Type="http://schemas.openxmlformats.org/officeDocument/2006/relationships/slideLayout" Target="../slideLayouts/slideLayout5.xml"/><Relationship Id="rId10" Type="http://schemas.openxmlformats.org/officeDocument/2006/relationships/image" Target="../media/image24.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217" y="943199"/>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16648" y="5917795"/>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Xiang Zhang</a:t>
            </a:r>
            <a:endParaRPr sz="2400" dirty="0">
              <a:latin typeface="Times New Roman" panose="02020603050405020304"/>
              <a:cs typeface="Times New Roman" panose="02020603050405020304"/>
            </a:endParaRPr>
          </a:p>
        </p:txBody>
      </p:sp>
      <p:sp>
        <p:nvSpPr>
          <p:cNvPr id="38" name="object 38"/>
          <p:cNvSpPr txBox="1"/>
          <p:nvPr/>
        </p:nvSpPr>
        <p:spPr>
          <a:xfrm>
            <a:off x="361432" y="1416732"/>
            <a:ext cx="11209321" cy="750570"/>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400" b="1" spc="-5" dirty="0">
                <a:solidFill>
                  <a:srgbClr val="1F4E79"/>
                </a:solidFill>
                <a:latin typeface="Times New Roman" panose="02020603050405020304"/>
                <a:cs typeface="Times New Roman" panose="02020603050405020304"/>
              </a:rPr>
              <a:t>Clue-RAG Towards Accurate and Cost Efficient Graph based RAG via Multi Partite Graph and Query Driven Iterative Retrieval</a:t>
            </a:r>
            <a:endParaRPr lang="en-US" altLang="zh-CN" sz="2400" b="1" spc="-5" dirty="0">
              <a:solidFill>
                <a:srgbClr val="1F4E79"/>
              </a:solidFill>
              <a:latin typeface="Times New Roman" panose="02020603050405020304"/>
              <a:cs typeface="Times New Roman" panose="02020603050405020304"/>
            </a:endParaRPr>
          </a:p>
        </p:txBody>
      </p:sp>
      <p:sp>
        <p:nvSpPr>
          <p:cNvPr id="39" name="object 39"/>
          <p:cNvSpPr txBox="1"/>
          <p:nvPr/>
        </p:nvSpPr>
        <p:spPr>
          <a:xfrm>
            <a:off x="9690100" y="5117465"/>
            <a:ext cx="2112010" cy="50419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微软雅黑" panose="020B0503020204020204" charset="-122"/>
                <a:ea typeface="微软雅黑" panose="020B0503020204020204" charset="-122"/>
                <a:cs typeface="Noto Sans Mono CJK HK"/>
              </a:rPr>
              <a:t>——</a:t>
            </a:r>
            <a:r>
              <a:rPr lang="en-US" sz="1600" b="1" spc="150" dirty="0">
                <a:solidFill>
                  <a:srgbClr val="1F4E79"/>
                </a:solidFill>
                <a:latin typeface="微软雅黑" panose="020B0503020204020204" charset="-122"/>
                <a:ea typeface="微软雅黑" panose="020B0503020204020204" charset="-122"/>
                <a:cs typeface="Noto Sans Mono CJK HK"/>
              </a:rPr>
              <a:t>KDD 2025</a:t>
            </a:r>
            <a:br>
              <a:rPr lang="en-US" sz="1600" b="1" spc="5" dirty="0">
                <a:solidFill>
                  <a:srgbClr val="1F4E79"/>
                </a:solidFill>
                <a:latin typeface="Noto Sans Mono CJK HK"/>
                <a:sym typeface="+mn-ea"/>
              </a:rPr>
            </a:br>
            <a:endParaRPr lang="en-US" sz="1600" b="1" spc="5" dirty="0">
              <a:solidFill>
                <a:srgbClr val="1F4E79"/>
              </a:solidFill>
              <a:latin typeface="Noto Sans Mono CJK HK"/>
              <a:sym typeface="+mn-ea"/>
            </a:endParaRPr>
          </a:p>
        </p:txBody>
      </p:sp>
      <p:sp>
        <p:nvSpPr>
          <p:cNvPr id="41" name="文本框 40"/>
          <p:cNvSpPr txBox="1"/>
          <p:nvPr/>
        </p:nvSpPr>
        <p:spPr>
          <a:xfrm>
            <a:off x="3429000" y="4876800"/>
            <a:ext cx="4548505" cy="368300"/>
          </a:xfrm>
          <a:prstGeom prst="rect">
            <a:avLst/>
          </a:prstGeom>
          <a:noFill/>
        </p:spPr>
        <p:txBody>
          <a:bodyPr wrap="square">
            <a:spAutoFit/>
          </a:bodyPr>
          <a:lstStyle/>
          <a:p>
            <a:pPr algn="ctr"/>
            <a:r>
              <a:rPr lang="en-US" altLang="zh-CN" dirty="0" err="1"/>
              <a:t>Code:https://github.com/Feesuu/ClueRAG</a:t>
            </a:r>
            <a:endParaRPr lang="en-US" altLang="zh-CN" dirty="0" err="1"/>
          </a:p>
        </p:txBody>
      </p:sp>
      <p:pic>
        <p:nvPicPr>
          <p:cNvPr id="26" name="图片 25"/>
          <p:cNvPicPr>
            <a:picLocks noChangeAspect="1"/>
          </p:cNvPicPr>
          <p:nvPr/>
        </p:nvPicPr>
        <p:blipFill>
          <a:blip r:embed="rId15"/>
          <a:stretch>
            <a:fillRect/>
          </a:stretch>
        </p:blipFill>
        <p:spPr>
          <a:xfrm>
            <a:off x="381000" y="2466975"/>
            <a:ext cx="11207115" cy="21704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a:t>
            </a:r>
            <a:r>
              <a:rPr lang="en-US" sz="3600" b="1" spc="-5" dirty="0">
                <a:solidFill>
                  <a:srgbClr val="001F5F"/>
                </a:solidFill>
                <a:latin typeface="Times New Roman" panose="02020603050405020304"/>
                <a:cs typeface="Times New Roman" panose="02020603050405020304"/>
              </a:rPr>
              <a:t>Motivation</a:t>
            </a:r>
            <a:endParaRPr lang="en-US" sz="3600" b="1" spc="-5" dirty="0">
              <a:solidFill>
                <a:srgbClr val="001F5F"/>
              </a:solidFill>
              <a:latin typeface="Times New Roman" panose="02020603050405020304"/>
              <a:cs typeface="Times New Roman" panose="02020603050405020304"/>
            </a:endParaRPr>
          </a:p>
        </p:txBody>
      </p:sp>
      <p:sp>
        <p:nvSpPr>
          <p:cNvPr id="24" name="文本框 23"/>
          <p:cNvSpPr txBox="1"/>
          <p:nvPr/>
        </p:nvSpPr>
        <p:spPr>
          <a:xfrm>
            <a:off x="1447800" y="1607185"/>
            <a:ext cx="9146540" cy="1198880"/>
          </a:xfrm>
          <a:prstGeom prst="rect">
            <a:avLst/>
          </a:prstGeom>
          <a:noFill/>
        </p:spPr>
        <p:txBody>
          <a:bodyPr wrap="square" rtlCol="0">
            <a:spAutoFit/>
          </a:bodyPr>
          <a:p>
            <a:pPr algn="just"/>
            <a:r>
              <a:rPr lang="en-US" altLang="zh-CN"/>
              <a:t>(1)</a:t>
            </a:r>
            <a:r>
              <a:rPr lang="en-US" altLang="zh-CN"/>
              <a:t>The constructed KGs often suffer from incompleteness, typically due to missing key nodes, edges, or the omission of information that cannot be incorporated into structured graph elements.Existing methods typically extract only a few triples, while completely ignoring valuable textual information,</a:t>
            </a:r>
            <a:endParaRPr lang="en-US" altLang="zh-CN"/>
          </a:p>
        </p:txBody>
      </p:sp>
      <p:sp>
        <p:nvSpPr>
          <p:cNvPr id="23" name="文本框 22"/>
          <p:cNvSpPr txBox="1"/>
          <p:nvPr/>
        </p:nvSpPr>
        <p:spPr>
          <a:xfrm>
            <a:off x="1447800" y="2847340"/>
            <a:ext cx="9146540" cy="922020"/>
          </a:xfrm>
          <a:prstGeom prst="rect">
            <a:avLst/>
          </a:prstGeom>
          <a:noFill/>
        </p:spPr>
        <p:txBody>
          <a:bodyPr wrap="square" rtlCol="0">
            <a:spAutoFit/>
          </a:bodyPr>
          <a:p>
            <a:pPr algn="just"/>
            <a:r>
              <a:rPr lang="en-US" altLang="zh-CN"/>
              <a:t>(2)</a:t>
            </a:r>
            <a:r>
              <a:rPr lang="en-US" altLang="zh-CN"/>
              <a:t>Retrieve additional information based on the above elements often fails to fully leverage the query information, leading to a semantic misalignment between the query and the retrieved context. </a:t>
            </a:r>
            <a:endParaRPr lang="en-US" altLang="zh-CN"/>
          </a:p>
        </p:txBody>
      </p:sp>
      <p:pic>
        <p:nvPicPr>
          <p:cNvPr id="22" name="图片 21"/>
          <p:cNvPicPr>
            <a:picLocks noChangeAspect="1"/>
          </p:cNvPicPr>
          <p:nvPr/>
        </p:nvPicPr>
        <p:blipFill>
          <a:blip r:embed="rId9"/>
          <a:stretch>
            <a:fillRect/>
          </a:stretch>
        </p:blipFill>
        <p:spPr>
          <a:xfrm>
            <a:off x="3048000" y="3505200"/>
            <a:ext cx="5631180" cy="32404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Overview</a:t>
            </a:r>
            <a:endParaRPr lang="en-US"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436245" y="1828800"/>
            <a:ext cx="11320145" cy="46323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2514600" y="1905000"/>
            <a:ext cx="6620510" cy="4508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1006475" y="1676400"/>
            <a:ext cx="10035540" cy="4743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6" name="图片 25"/>
          <p:cNvPicPr>
            <a:picLocks noChangeAspect="1"/>
          </p:cNvPicPr>
          <p:nvPr/>
        </p:nvPicPr>
        <p:blipFill>
          <a:blip r:embed="rId9"/>
          <a:stretch>
            <a:fillRect/>
          </a:stretch>
        </p:blipFill>
        <p:spPr>
          <a:xfrm>
            <a:off x="1006475" y="2209800"/>
            <a:ext cx="10088245" cy="32931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5" name="图片 24"/>
          <p:cNvPicPr>
            <a:picLocks noChangeAspect="1"/>
          </p:cNvPicPr>
          <p:nvPr/>
        </p:nvPicPr>
        <p:blipFill>
          <a:blip r:embed="rId9"/>
          <a:stretch>
            <a:fillRect/>
          </a:stretch>
        </p:blipFill>
        <p:spPr>
          <a:xfrm>
            <a:off x="447675" y="2286000"/>
            <a:ext cx="11055350" cy="29083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457200" y="2133600"/>
            <a:ext cx="11186160" cy="33108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3574</Words>
  <Application>WPS 演示</Application>
  <PresentationFormat>宽屏</PresentationFormat>
  <Paragraphs>192</Paragraphs>
  <Slides>9</Slides>
  <Notes>11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宋体</vt:lpstr>
      <vt:lpstr>Wingdings</vt:lpstr>
      <vt:lpstr>Trebuchet MS</vt:lpstr>
      <vt:lpstr>Arial</vt:lpstr>
      <vt:lpstr>Times New Roman</vt:lpstr>
      <vt:lpstr>微软雅黑</vt:lpstr>
      <vt:lpstr>Noto Sans Mono CJK HK</vt:lpstr>
      <vt:lpstr>Segoe Print</vt:lpstr>
      <vt:lpstr>Calibri</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雯雯</cp:lastModifiedBy>
  <cp:revision>457</cp:revision>
  <dcterms:created xsi:type="dcterms:W3CDTF">2023-09-17T03:47:00Z</dcterms:created>
  <dcterms:modified xsi:type="dcterms:W3CDTF">2026-01-21T03:59:41Z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2023-09-12T00:00:00Z</vt:filetime>
  </property>
  <property fmtid="{D5CDD505-2E9C-101B-9397-08002B2CF9AE}" pid="3" name="Creator">
    <vt:lpwstr>Microsoft? PowerPoint? 2016</vt:lpwstr>
  </property>
  <property fmtid="{D5CDD505-2E9C-101B-9397-08002B2CF9AE}" pid="4" name="LastSaved">
    <vt:filetime>2023-10-03T00:00:00Z</vt:filetime>
  </property>
  <property fmtid="{D5CDD505-2E9C-101B-9397-08002B2CF9AE}" pid="5" name="ICV">
    <vt:lpwstr>637F99E4384743058473D0AB5B9F1424_13</vt:lpwstr>
  </property>
  <property fmtid="{D5CDD505-2E9C-101B-9397-08002B2CF9AE}" pid="6" name="KSOProductBuildVer">
    <vt:lpwstr>2052-12.1.0.24657</vt:lpwstr>
  </property>
</Properties>
</file>